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327650" cy="7559675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67"/>
    <p:restoredTop sz="94851"/>
  </p:normalViewPr>
  <p:slideViewPr>
    <p:cSldViewPr snapToGrid="0" snapToObjects="1">
      <p:cViewPr varScale="1">
        <p:scale>
          <a:sx n="63" d="100"/>
          <a:sy n="63" d="100"/>
        </p:scale>
        <p:origin x="2202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body"/>
          </p:nvPr>
        </p:nvSpPr>
        <p:spPr>
          <a:xfrm>
            <a:off x="789730" y="5236919"/>
            <a:ext cx="6317459" cy="496109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it-IT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delle note</a:t>
            </a:r>
          </a:p>
        </p:txBody>
      </p:sp>
      <p:sp>
        <p:nvSpPr>
          <p:cNvPr id="12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427050" cy="550903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it-IT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128" name="PlaceHolder 3"/>
          <p:cNvSpPr>
            <a:spLocks noGrp="1"/>
          </p:cNvSpPr>
          <p:nvPr>
            <p:ph type="dt"/>
          </p:nvPr>
        </p:nvSpPr>
        <p:spPr>
          <a:xfrm>
            <a:off x="4469869" y="0"/>
            <a:ext cx="3427050" cy="550903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it-IT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129" name="PlaceHolder 4"/>
          <p:cNvSpPr>
            <a:spLocks noGrp="1"/>
          </p:cNvSpPr>
          <p:nvPr>
            <p:ph type="ftr"/>
          </p:nvPr>
        </p:nvSpPr>
        <p:spPr>
          <a:xfrm>
            <a:off x="0" y="10474210"/>
            <a:ext cx="3427050" cy="550903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it-IT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130" name="PlaceHolder 5"/>
          <p:cNvSpPr>
            <a:spLocks noGrp="1"/>
          </p:cNvSpPr>
          <p:nvPr>
            <p:ph type="sldNum"/>
          </p:nvPr>
        </p:nvSpPr>
        <p:spPr>
          <a:xfrm>
            <a:off x="4469869" y="10474210"/>
            <a:ext cx="3427050" cy="550903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3AEEC1D0-8456-41EB-87E4-D604563AAE45}" type="slidenum">
              <a:rPr lang="it-IT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‹N›</a:t>
            </a:fld>
            <a:endParaRPr lang="it-IT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4021603" y="9722101"/>
            <a:ext cx="3075808" cy="51081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279" tIns="48140" rIns="96279" bIns="48140" anchor="b"/>
          <a:lstStyle/>
          <a:p>
            <a:pPr algn="r">
              <a:lnSpc>
                <a:spcPct val="100000"/>
              </a:lnSpc>
            </a:pPr>
            <a:fld id="{A59D0862-FBDA-487C-B78D-2CFCBF382332}" type="slidenum">
              <a:rPr lang="it-IT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fld>
            <a:endParaRPr lang="it-IT" sz="1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711133" y="4861608"/>
            <a:ext cx="5676274" cy="460471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66382" y="301593"/>
            <a:ext cx="4794466" cy="1261533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984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266382" y="1768686"/>
            <a:ext cx="4794466" cy="209091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086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266382" y="4058811"/>
            <a:ext cx="4794466" cy="209091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086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266382" y="301593"/>
            <a:ext cx="4794466" cy="1261533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984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266382" y="1768686"/>
            <a:ext cx="2339552" cy="209091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086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2723184" y="1768686"/>
            <a:ext cx="2339552" cy="209091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086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2723184" y="4058811"/>
            <a:ext cx="2339552" cy="209091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086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266382" y="4058811"/>
            <a:ext cx="2339552" cy="209091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086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266382" y="301593"/>
            <a:ext cx="4794466" cy="1261533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984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266382" y="1768686"/>
            <a:ext cx="4794466" cy="438381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086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266382" y="1768686"/>
            <a:ext cx="4794466" cy="438381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086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0" name="Immagine 39"/>
          <p:cNvPicPr/>
          <p:nvPr/>
        </p:nvPicPr>
        <p:blipFill>
          <a:blip r:embed="rId2"/>
          <a:stretch/>
        </p:blipFill>
        <p:spPr>
          <a:xfrm>
            <a:off x="1211516" y="1768289"/>
            <a:ext cx="2903989" cy="4383818"/>
          </a:xfrm>
          <a:prstGeom prst="rect">
            <a:avLst/>
          </a:prstGeom>
          <a:ln>
            <a:noFill/>
          </a:ln>
        </p:spPr>
      </p:pic>
      <p:pic>
        <p:nvPicPr>
          <p:cNvPr id="41" name="Immagine 40"/>
          <p:cNvPicPr/>
          <p:nvPr/>
        </p:nvPicPr>
        <p:blipFill>
          <a:blip r:embed="rId2"/>
          <a:stretch/>
        </p:blipFill>
        <p:spPr>
          <a:xfrm>
            <a:off x="1211516" y="1768289"/>
            <a:ext cx="2903989" cy="4383818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66382" y="301593"/>
            <a:ext cx="4794466" cy="1261533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984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266382" y="1768686"/>
            <a:ext cx="4794466" cy="438381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086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66382" y="301593"/>
            <a:ext cx="4794466" cy="1261533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984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266382" y="1768686"/>
            <a:ext cx="2339552" cy="438381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086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2723184" y="1768686"/>
            <a:ext cx="2339552" cy="438381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086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66382" y="301593"/>
            <a:ext cx="4794466" cy="1261533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984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266382" y="301594"/>
            <a:ext cx="4794466" cy="5849323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527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66382" y="301593"/>
            <a:ext cx="4794466" cy="1261533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984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266382" y="1768686"/>
            <a:ext cx="2339552" cy="209091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086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266382" y="4058811"/>
            <a:ext cx="2339552" cy="209091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086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2723184" y="1768686"/>
            <a:ext cx="2339552" cy="438381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086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66382" y="301593"/>
            <a:ext cx="4794466" cy="1261533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984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266382" y="1768686"/>
            <a:ext cx="2339552" cy="438381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086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2723184" y="1768686"/>
            <a:ext cx="2339552" cy="209091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086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2723184" y="4058811"/>
            <a:ext cx="2339552" cy="209091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086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66382" y="301593"/>
            <a:ext cx="4794466" cy="1261533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984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266382" y="1768686"/>
            <a:ext cx="2339552" cy="209091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086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2723184" y="1768686"/>
            <a:ext cx="2339552" cy="209091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086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266382" y="4058811"/>
            <a:ext cx="4794466" cy="209091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086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6194" indent="-357145" algn="l" defTabSz="1007943" rtl="0" eaLnBrk="1" latinLnBrk="0" hangingPunct="1">
        <a:lnSpc>
          <a:spcPct val="90000"/>
        </a:lnSpc>
        <a:spcBef>
          <a:spcPts val="1562"/>
        </a:spcBef>
        <a:buClr>
          <a:srgbClr val="000000"/>
        </a:buClr>
        <a:buSzPct val="45000"/>
        <a:buFont typeface="Wingdings" charset="2"/>
        <a:buChar char="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>
            <a:extLst>
              <a:ext uri="{FF2B5EF4-FFF2-40B4-BE49-F238E27FC236}">
                <a16:creationId xmlns:a16="http://schemas.microsoft.com/office/drawing/2014/main" id="{06EE3955-A53B-AE40-A7AB-6B9A09C5AD0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118" y="6169303"/>
            <a:ext cx="1134532" cy="861808"/>
          </a:xfrm>
          <a:prstGeom prst="rect">
            <a:avLst/>
          </a:prstGeom>
        </p:spPr>
      </p:pic>
      <p:sp>
        <p:nvSpPr>
          <p:cNvPr id="15" name="Rettangolo 14">
            <a:extLst>
              <a:ext uri="{FF2B5EF4-FFF2-40B4-BE49-F238E27FC236}">
                <a16:creationId xmlns:a16="http://schemas.microsoft.com/office/drawing/2014/main" id="{5F2E4D33-336E-224D-BAA0-73D7ABAAFEEB}"/>
              </a:ext>
            </a:extLst>
          </p:cNvPr>
          <p:cNvSpPr/>
          <p:nvPr/>
        </p:nvSpPr>
        <p:spPr>
          <a:xfrm>
            <a:off x="0" y="6230522"/>
            <a:ext cx="4295274" cy="798100"/>
          </a:xfrm>
          <a:prstGeom prst="rect">
            <a:avLst/>
          </a:prstGeom>
          <a:solidFill>
            <a:srgbClr val="1A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279059F9-ECE9-0643-8BB9-B01DEA6499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069" y="6525473"/>
            <a:ext cx="2409425" cy="304102"/>
          </a:xfrm>
          <a:prstGeom prst="rect">
            <a:avLst/>
          </a:prstGeom>
        </p:spPr>
      </p:pic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4D3A3910-EDB4-644C-89EB-CC6FFABE06A7}"/>
              </a:ext>
            </a:extLst>
          </p:cNvPr>
          <p:cNvSpPr txBox="1"/>
          <p:nvPr/>
        </p:nvSpPr>
        <p:spPr>
          <a:xfrm>
            <a:off x="109280" y="6441525"/>
            <a:ext cx="1792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1"/>
                </a:solidFill>
              </a:rPr>
              <a:t>Inoltre ringraziamo</a:t>
            </a:r>
          </a:p>
          <a:p>
            <a:r>
              <a:rPr lang="it-IT" sz="1200" dirty="0">
                <a:solidFill>
                  <a:schemeClr val="bg1"/>
                </a:solidFill>
              </a:rPr>
              <a:t>per l’attrezzatura:</a:t>
            </a:r>
          </a:p>
        </p:txBody>
      </p:sp>
      <p:pic>
        <p:nvPicPr>
          <p:cNvPr id="23" name="Picture 25">
            <a:extLst>
              <a:ext uri="{FF2B5EF4-FFF2-40B4-BE49-F238E27FC236}">
                <a16:creationId xmlns:a16="http://schemas.microsoft.com/office/drawing/2014/main" id="{C818C1FE-0469-4E42-892A-7BAC6770B9A2}"/>
              </a:ext>
            </a:extLst>
          </p:cNvPr>
          <p:cNvPicPr/>
          <p:nvPr/>
        </p:nvPicPr>
        <p:blipFill>
          <a:blip r:embed="rId5"/>
          <a:stretch/>
        </p:blipFill>
        <p:spPr>
          <a:xfrm>
            <a:off x="-1" y="214471"/>
            <a:ext cx="1457325" cy="1872774"/>
          </a:xfrm>
          <a:prstGeom prst="rect">
            <a:avLst/>
          </a:prstGeom>
          <a:ln>
            <a:noFill/>
          </a:ln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5B9127B8-94A9-0C4E-8B54-22338C50CEC7}"/>
              </a:ext>
            </a:extLst>
          </p:cNvPr>
          <p:cNvPicPr/>
          <p:nvPr/>
        </p:nvPicPr>
        <p:blipFill>
          <a:blip r:embed="rId6"/>
          <a:stretch/>
        </p:blipFill>
        <p:spPr>
          <a:xfrm>
            <a:off x="2776252" y="4228725"/>
            <a:ext cx="2390108" cy="1915618"/>
          </a:xfrm>
          <a:prstGeom prst="round2DiagRect">
            <a:avLst>
              <a:gd name="adj1" fmla="val 50000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/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B73CC955-625B-704D-B2BC-CE8AF3693B1C}"/>
              </a:ext>
            </a:extLst>
          </p:cNvPr>
          <p:cNvSpPr/>
          <p:nvPr/>
        </p:nvSpPr>
        <p:spPr>
          <a:xfrm>
            <a:off x="3327" y="6991815"/>
            <a:ext cx="5324323" cy="567860"/>
          </a:xfrm>
          <a:prstGeom prst="rect">
            <a:avLst/>
          </a:prstGeom>
          <a:solidFill>
            <a:srgbClr val="CC0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Line 3">
            <a:extLst>
              <a:ext uri="{FF2B5EF4-FFF2-40B4-BE49-F238E27FC236}">
                <a16:creationId xmlns:a16="http://schemas.microsoft.com/office/drawing/2014/main" id="{ECB4BB0D-A5AE-D348-89E3-E8038BA419BC}"/>
              </a:ext>
            </a:extLst>
          </p:cNvPr>
          <p:cNvSpPr/>
          <p:nvPr/>
        </p:nvSpPr>
        <p:spPr>
          <a:xfrm>
            <a:off x="85218" y="769"/>
            <a:ext cx="210" cy="2063137"/>
          </a:xfrm>
          <a:prstGeom prst="line">
            <a:avLst/>
          </a:prstGeom>
          <a:ln w="190440">
            <a:solidFill>
              <a:srgbClr val="CC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Line 4">
            <a:extLst>
              <a:ext uri="{FF2B5EF4-FFF2-40B4-BE49-F238E27FC236}">
                <a16:creationId xmlns:a16="http://schemas.microsoft.com/office/drawing/2014/main" id="{3D319D04-23B7-A843-AEAD-1E243F5D4526}"/>
              </a:ext>
            </a:extLst>
          </p:cNvPr>
          <p:cNvSpPr/>
          <p:nvPr/>
        </p:nvSpPr>
        <p:spPr>
          <a:xfrm>
            <a:off x="3327" y="2080573"/>
            <a:ext cx="4839352" cy="397"/>
          </a:xfrm>
          <a:prstGeom prst="line">
            <a:avLst/>
          </a:prstGeom>
          <a:ln w="38160">
            <a:solidFill>
              <a:srgbClr val="5F5F5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3A588C23-7ECA-494B-BA37-81901862B736}"/>
              </a:ext>
            </a:extLst>
          </p:cNvPr>
          <p:cNvSpPr/>
          <p:nvPr/>
        </p:nvSpPr>
        <p:spPr>
          <a:xfrm>
            <a:off x="-1" y="7119736"/>
            <a:ext cx="532432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10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Calisto MT"/>
              </a:rPr>
              <a:t>ALMA MATER STUDIORUM – UNIVERSITA’ DI BOLOGNA</a:t>
            </a:r>
          </a:p>
        </p:txBody>
      </p:sp>
      <p:sp>
        <p:nvSpPr>
          <p:cNvPr id="33" name="CustomShape 3">
            <a:extLst>
              <a:ext uri="{FF2B5EF4-FFF2-40B4-BE49-F238E27FC236}">
                <a16:creationId xmlns:a16="http://schemas.microsoft.com/office/drawing/2014/main" id="{A2BDCB06-7525-CF4B-8134-C9AB26901F64}"/>
              </a:ext>
            </a:extLst>
          </p:cNvPr>
          <p:cNvSpPr/>
          <p:nvPr/>
        </p:nvSpPr>
        <p:spPr>
          <a:xfrm>
            <a:off x="151388" y="2550724"/>
            <a:ext cx="5080932" cy="75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/>
            <a:endParaRPr lang="it-IT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it-IT" sz="2000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it-IT" sz="1600" b="1" spc="-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Giornata internazionale per l'eliminazione della violenza contro le donne</a:t>
            </a:r>
          </a:p>
          <a:p>
            <a:pPr algn="ctr"/>
            <a:r>
              <a:rPr lang="it-IT" sz="16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Piscina Record, Via del Pilastro, 8 - Bologna</a:t>
            </a:r>
          </a:p>
          <a:p>
            <a:pPr lvl="0"/>
            <a:endParaRPr lang="it-IT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7" name="Rettangolo 36">
            <a:extLst>
              <a:ext uri="{FF2B5EF4-FFF2-40B4-BE49-F238E27FC236}">
                <a16:creationId xmlns:a16="http://schemas.microsoft.com/office/drawing/2014/main" id="{A1CB78AC-D520-FF4D-BB9D-E8CD7F0A2DB7}"/>
              </a:ext>
            </a:extLst>
          </p:cNvPr>
          <p:cNvSpPr/>
          <p:nvPr/>
        </p:nvSpPr>
        <p:spPr>
          <a:xfrm>
            <a:off x="398244" y="3464644"/>
            <a:ext cx="44444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i="1" dirty="0">
                <a:solidFill>
                  <a:srgbClr val="000000"/>
                </a:solidFill>
                <a:latin typeface="Gentium Book Basic" panose="02000503060000020004" pitchFamily="2" charset="0"/>
              </a:rPr>
              <a:t>“Avvicinamento alla tavola a vela, Surf e SUP.  </a:t>
            </a:r>
          </a:p>
          <a:p>
            <a:r>
              <a:rPr lang="it-IT" i="1" dirty="0">
                <a:solidFill>
                  <a:srgbClr val="000000"/>
                </a:solidFill>
                <a:latin typeface="Gentium Book Basic" panose="02000503060000020004" pitchFamily="2" charset="0"/>
              </a:rPr>
              <a:t>Imparare ad utilizzare gli sport di equilibrio </a:t>
            </a:r>
          </a:p>
          <a:p>
            <a:r>
              <a:rPr lang="it-IT" i="1" dirty="0">
                <a:solidFill>
                  <a:srgbClr val="000000"/>
                </a:solidFill>
                <a:latin typeface="Gentium Book Basic" panose="02000503060000020004" pitchFamily="2" charset="0"/>
              </a:rPr>
              <a:t>per aumentare </a:t>
            </a:r>
          </a:p>
          <a:p>
            <a:r>
              <a:rPr lang="it-IT" i="1" dirty="0">
                <a:solidFill>
                  <a:srgbClr val="000000"/>
                </a:solidFill>
                <a:latin typeface="Gentium Book Basic" panose="02000503060000020004" pitchFamily="2" charset="0"/>
              </a:rPr>
              <a:t>il benessere psicofisico.»</a:t>
            </a:r>
            <a:endParaRPr lang="it-IT" i="1" dirty="0">
              <a:latin typeface="Gentium Book Basic" panose="02000503060000020004" pitchFamily="2" charset="0"/>
            </a:endParaRPr>
          </a:p>
        </p:txBody>
      </p:sp>
      <p:sp>
        <p:nvSpPr>
          <p:cNvPr id="38" name="TextShape 1">
            <a:extLst>
              <a:ext uri="{FF2B5EF4-FFF2-40B4-BE49-F238E27FC236}">
                <a16:creationId xmlns:a16="http://schemas.microsoft.com/office/drawing/2014/main" id="{404BB3E5-1839-D045-95F8-FE6FC3CC6CF6}"/>
              </a:ext>
            </a:extLst>
          </p:cNvPr>
          <p:cNvSpPr txBox="1"/>
          <p:nvPr/>
        </p:nvSpPr>
        <p:spPr>
          <a:xfrm>
            <a:off x="398244" y="4818739"/>
            <a:ext cx="2415624" cy="136241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it-IT" sz="1400" b="0" strike="noStrike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14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Giornata dedicata alle donne aderenti al progetto di ricerca</a:t>
            </a:r>
          </a:p>
          <a:p>
            <a:r>
              <a:rPr lang="it-IT" sz="1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«Gioco responsabile e comportamenti di salute»</a:t>
            </a: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77488667-C1A4-714C-81D0-0F7CB735E397}"/>
              </a:ext>
            </a:extLst>
          </p:cNvPr>
          <p:cNvSpPr/>
          <p:nvPr/>
        </p:nvSpPr>
        <p:spPr>
          <a:xfrm>
            <a:off x="923464" y="50443"/>
            <a:ext cx="446739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2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sto MT"/>
              </a:rPr>
              <a:t>Centro di Studio e Ricerca </a:t>
            </a:r>
          </a:p>
          <a:p>
            <a:pPr algn="ctr">
              <a:lnSpc>
                <a:spcPct val="100000"/>
              </a:lnSpc>
            </a:pPr>
            <a:r>
              <a:rPr lang="it-IT" sz="12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sto MT"/>
              </a:rPr>
              <a:t>«Bologna </a:t>
            </a:r>
            <a:r>
              <a:rPr lang="it-IT" sz="12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sto MT"/>
              </a:rPr>
              <a:t>Transcultural</a:t>
            </a:r>
            <a:r>
              <a:rPr lang="it-IT" sz="12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sto MT"/>
              </a:rPr>
              <a:t> </a:t>
            </a:r>
            <a:r>
              <a:rPr lang="it-IT" sz="12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sto MT"/>
              </a:rPr>
              <a:t>Psychosomatic</a:t>
            </a:r>
            <a:r>
              <a:rPr lang="it-IT" sz="12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sto MT"/>
              </a:rPr>
              <a:t> Team - </a:t>
            </a:r>
            <a:r>
              <a:rPr lang="it-IT" sz="12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sto MT"/>
              </a:rPr>
              <a:t>BoTPT</a:t>
            </a:r>
            <a:r>
              <a:rPr lang="it-IT" sz="12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sto MT"/>
              </a:rPr>
              <a:t>» </a:t>
            </a:r>
          </a:p>
          <a:p>
            <a:pPr algn="ctr">
              <a:lnSpc>
                <a:spcPct val="100000"/>
              </a:lnSpc>
            </a:pPr>
            <a:r>
              <a:rPr lang="it-IT" sz="12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sto MT"/>
              </a:rPr>
              <a:t>DIPARTIMENTO DI SCIENZE MEDICHE E CHIRURGICHE, </a:t>
            </a:r>
          </a:p>
          <a:p>
            <a:pPr algn="ctr">
              <a:lnSpc>
                <a:spcPct val="100000"/>
              </a:lnSpc>
            </a:pPr>
            <a:r>
              <a:rPr lang="it-IT" sz="12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sto MT"/>
              </a:rPr>
              <a:t>Università di Bologna. </a:t>
            </a:r>
          </a:p>
          <a:p>
            <a:pPr algn="ctr"/>
            <a:endParaRPr lang="it-IT" sz="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sto MT"/>
            </a:endParaRPr>
          </a:p>
          <a:p>
            <a:pPr algn="ctr">
              <a:lnSpc>
                <a:spcPct val="100000"/>
              </a:lnSpc>
            </a:pPr>
            <a:r>
              <a:rPr lang="it-IT" sz="105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sto MT"/>
              </a:rPr>
              <a:t>In collaborazione con :</a:t>
            </a:r>
          </a:p>
          <a:p>
            <a:pPr algn="ctr">
              <a:lnSpc>
                <a:spcPct val="100000"/>
              </a:lnSpc>
            </a:pPr>
            <a:endParaRPr lang="it-IT" sz="105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sto MT"/>
            </a:endParaRPr>
          </a:p>
          <a:p>
            <a:pPr>
              <a:lnSpc>
                <a:spcPct val="100000"/>
              </a:lnSpc>
            </a:pPr>
            <a:r>
              <a:rPr lang="it-IT" sz="11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sto MT"/>
              </a:rPr>
              <a:t>                </a:t>
            </a:r>
          </a:p>
          <a:p>
            <a:pPr>
              <a:lnSpc>
                <a:spcPct val="100000"/>
              </a:lnSpc>
            </a:pPr>
            <a:r>
              <a:rPr lang="it-IT" sz="11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sto MT"/>
              </a:rPr>
              <a:t>                </a:t>
            </a:r>
          </a:p>
          <a:p>
            <a:pPr>
              <a:lnSpc>
                <a:spcPct val="100000"/>
              </a:lnSpc>
            </a:pPr>
            <a:r>
              <a:rPr lang="it-IT" sz="11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sto MT"/>
              </a:rPr>
              <a:t>             </a:t>
            </a:r>
            <a:r>
              <a:rPr lang="it-IT" sz="1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sto MT"/>
              </a:rPr>
              <a:t>ASSOCIAZIONE </a:t>
            </a:r>
          </a:p>
          <a:p>
            <a:pPr>
              <a:lnSpc>
                <a:spcPct val="100000"/>
              </a:lnSpc>
            </a:pPr>
            <a:r>
              <a:rPr lang="it-IT" sz="1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sto MT"/>
              </a:rPr>
              <a:t>              NAZIONALE SALE BINGO</a:t>
            </a:r>
          </a:p>
          <a:p>
            <a:pPr algn="r">
              <a:lnSpc>
                <a:spcPct val="100000"/>
              </a:lnSpc>
            </a:pPr>
            <a:r>
              <a:rPr lang="it-IT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sto MT"/>
              </a:rPr>
              <a:t>  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18952CDE-F0C2-694B-BC0C-82525EB69B64}"/>
              </a:ext>
            </a:extLst>
          </p:cNvPr>
          <p:cNvSpPr/>
          <p:nvPr/>
        </p:nvSpPr>
        <p:spPr>
          <a:xfrm>
            <a:off x="163314" y="2248582"/>
            <a:ext cx="50570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Domenica 25 novembre , Ore 14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663" y="1328836"/>
            <a:ext cx="540908" cy="678122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324" y="1436862"/>
            <a:ext cx="1318928" cy="249654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A2D969D7-21A2-8B4A-8263-CC9D5528BA47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018" y="1176756"/>
            <a:ext cx="927748" cy="8842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6433</TotalTime>
  <Words>104</Words>
  <Application>Microsoft Office PowerPoint</Application>
  <PresentationFormat>Personalizzato</PresentationFormat>
  <Paragraphs>28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9" baseType="lpstr">
      <vt:lpstr>Arial</vt:lpstr>
      <vt:lpstr>Calibri</vt:lpstr>
      <vt:lpstr>Calisto MT</vt:lpstr>
      <vt:lpstr>DejaVu Sans</vt:lpstr>
      <vt:lpstr>Gentium Book Basic</vt:lpstr>
      <vt:lpstr>Times New Roman</vt:lpstr>
      <vt:lpstr>Wingdings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Bologna</dc:title>
  <dc:subject/>
  <dc:creator>giò</dc:creator>
  <dc:description/>
  <cp:lastModifiedBy>Ilaria Tarricone</cp:lastModifiedBy>
  <cp:revision>256</cp:revision>
  <cp:lastPrinted>2018-11-19T22:35:17Z</cp:lastPrinted>
  <dcterms:created xsi:type="dcterms:W3CDTF">2009-04-22T20:24:48Z</dcterms:created>
  <dcterms:modified xsi:type="dcterms:W3CDTF">2018-11-23T10:44:06Z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bstractO">
    <vt:lpwstr>Layout Bologna.</vt:lpwstr>
  </property>
  <property fmtid="{D5CDD505-2E9C-101B-9397-08002B2CF9AE}" pid="3" name="AnnoRedazione">
    <vt:lpwstr>2010</vt:lpwstr>
  </property>
  <property fmtid="{D5CDD505-2E9C-101B-9397-08002B2CF9AE}" pid="4" name="AppVersion">
    <vt:lpwstr>15.0000</vt:lpwstr>
  </property>
  <property fmtid="{D5CDD505-2E9C-101B-9397-08002B2CF9AE}" pid="5" name="AutoreDoc">
    <vt:lpwstr>AAGG - Settore Comunicazione</vt:lpwstr>
  </property>
  <property fmtid="{D5CDD505-2E9C-101B-9397-08002B2CF9AE}" pid="6" name="ContentType">
    <vt:lpwstr>Modulistica e Modelli</vt:lpwstr>
  </property>
  <property fmtid="{D5CDD505-2E9C-101B-9397-08002B2CF9AE}" pid="7" name="ContentTypeId">
    <vt:lpwstr>0x0101004F48A16EE6CB4320AF330DE4EBE8DB750055D17F50304844768B8C48A11458544900EEA682410AFD4C1993C23356160222EA00FD410E8749EC3C4AB46035E8CA496042</vt:lpwstr>
  </property>
  <property fmtid="{D5CDD505-2E9C-101B-9397-08002B2CF9AE}" pid="8" name="EventoCorrelato">
    <vt:lpwstr/>
  </property>
  <property fmtid="{D5CDD505-2E9C-101B-9397-08002B2CF9AE}" pid="9" name="HiddenSlides">
    <vt:i4>0</vt:i4>
  </property>
  <property fmtid="{D5CDD505-2E9C-101B-9397-08002B2CF9AE}" pid="10" name="HyperlinksChanged">
    <vt:bool>false</vt:bool>
  </property>
  <property fmtid="{D5CDD505-2E9C-101B-9397-08002B2CF9AE}" pid="11" name="LinksUpToDate">
    <vt:bool>false</vt:bool>
  </property>
  <property fmtid="{D5CDD505-2E9C-101B-9397-08002B2CF9AE}" pid="12" name="MMClips">
    <vt:i4>0</vt:i4>
  </property>
  <property fmtid="{D5CDD505-2E9C-101B-9397-08002B2CF9AE}" pid="13" name="Notes">
    <vt:i4>7</vt:i4>
  </property>
  <property fmtid="{D5CDD505-2E9C-101B-9397-08002B2CF9AE}" pid="14" name="PagineDiAssegnazione">
    <vt:lpwstr/>
  </property>
  <property fmtid="{D5CDD505-2E9C-101B-9397-08002B2CF9AE}" pid="15" name="PresentationFormat">
    <vt:lpwstr>Presentazione su schermo (4:3)</vt:lpwstr>
  </property>
  <property fmtid="{D5CDD505-2E9C-101B-9397-08002B2CF9AE}" pid="16" name="ScaleCrop">
    <vt:bool>false</vt:bool>
  </property>
  <property fmtid="{D5CDD505-2E9C-101B-9397-08002B2CF9AE}" pid="17" name="ShareDoc">
    <vt:bool>false</vt:bool>
  </property>
  <property fmtid="{D5CDD505-2E9C-101B-9397-08002B2CF9AE}" pid="18" name="Slides">
    <vt:i4>7</vt:i4>
  </property>
  <property fmtid="{D5CDD505-2E9C-101B-9397-08002B2CF9AE}" pid="19" name="StatoDoc">
    <vt:lpwstr>Bozza</vt:lpwstr>
  </property>
  <property fmtid="{D5CDD505-2E9C-101B-9397-08002B2CF9AE}" pid="20" name="Version">
    <vt:i4>1</vt:i4>
  </property>
</Properties>
</file>